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87"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11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74DE71-1357-4C8B-A66C-0554CE795D4E}" type="datetimeFigureOut">
              <a:rPr lang="en-US" smtClean="0"/>
              <a:t>5/12/2015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84CDC-1640-44C4-84AD-D15B59CAEFBC}" type="slidenum">
              <a:rPr lang="en-US" smtClean="0"/>
              <a:t>‹#›</a:t>
            </a:fld>
            <a:endParaRPr lang="en-US"/>
          </a:p>
        </p:txBody>
      </p:sp>
    </p:spTree>
    <p:extLst>
      <p:ext uri="{BB962C8B-B14F-4D97-AF65-F5344CB8AC3E}">
        <p14:creationId xmlns:p14="http://schemas.microsoft.com/office/powerpoint/2010/main" val="582164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D84CDC-1640-44C4-84AD-D15B59CAEFBC}" type="slidenum">
              <a:rPr lang="en-US" smtClean="0"/>
              <a:t>1</a:t>
            </a:fld>
            <a:endParaRPr lang="en-US"/>
          </a:p>
        </p:txBody>
      </p:sp>
    </p:spTree>
    <p:extLst>
      <p:ext uri="{BB962C8B-B14F-4D97-AF65-F5344CB8AC3E}">
        <p14:creationId xmlns:p14="http://schemas.microsoft.com/office/powerpoint/2010/main" val="1641178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3138262-F4DB-497F-AA91-00519F03C0B3}" type="datetimeFigureOut">
              <a:rPr lang="en-US" smtClean="0"/>
              <a:t>5/12/2015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99BAE0-0F0E-4DF3-BBF0-E2095C4F2DC5}"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138262-F4DB-497F-AA91-00519F03C0B3}" type="datetimeFigureOut">
              <a:rPr lang="en-US" smtClean="0"/>
              <a:t>5/12/2015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99BAE0-0F0E-4DF3-BBF0-E2095C4F2DC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138262-F4DB-497F-AA91-00519F03C0B3}" type="datetimeFigureOut">
              <a:rPr lang="en-US" smtClean="0"/>
              <a:t>5/12/2015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99BAE0-0F0E-4DF3-BBF0-E2095C4F2DC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3138262-F4DB-497F-AA91-00519F03C0B3}" type="datetimeFigureOut">
              <a:rPr lang="en-US" smtClean="0"/>
              <a:t>5/12/2015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99BAE0-0F0E-4DF3-BBF0-E2095C4F2DC5}"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138262-F4DB-497F-AA91-00519F03C0B3}" type="datetimeFigureOut">
              <a:rPr lang="en-US" smtClean="0"/>
              <a:t>5/12/2015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99BAE0-0F0E-4DF3-BBF0-E2095C4F2DC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3138262-F4DB-497F-AA91-00519F03C0B3}" type="datetimeFigureOut">
              <a:rPr lang="en-US" smtClean="0"/>
              <a:t>5/12/2015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99BAE0-0F0E-4DF3-BBF0-E2095C4F2DC5}"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138262-F4DB-497F-AA91-00519F03C0B3}" type="datetimeFigureOut">
              <a:rPr lang="en-US" smtClean="0"/>
              <a:t>5/12/2015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99BAE0-0F0E-4DF3-BBF0-E2095C4F2DC5}"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3138262-F4DB-497F-AA91-00519F03C0B3}" type="datetimeFigureOut">
              <a:rPr lang="en-US" smtClean="0"/>
              <a:t>5/12/2015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99BAE0-0F0E-4DF3-BBF0-E2095C4F2DC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138262-F4DB-497F-AA91-00519F03C0B3}" type="datetimeFigureOut">
              <a:rPr lang="en-US" smtClean="0"/>
              <a:t>5/12/2015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99BAE0-0F0E-4DF3-BBF0-E2095C4F2DC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138262-F4DB-497F-AA91-00519F03C0B3}" type="datetimeFigureOut">
              <a:rPr lang="en-US" smtClean="0"/>
              <a:t>5/12/2015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99BAE0-0F0E-4DF3-BBF0-E2095C4F2DC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138262-F4DB-497F-AA91-00519F03C0B3}" type="datetimeFigureOut">
              <a:rPr lang="en-US" smtClean="0"/>
              <a:t>5/12/2015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99BAE0-0F0E-4DF3-BBF0-E2095C4F2DC5}"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C3138262-F4DB-497F-AA91-00519F03C0B3}" type="datetimeFigureOut">
              <a:rPr lang="en-US" smtClean="0"/>
              <a:t>5/12/2015</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1499BAE0-0F0E-4DF3-BBF0-E2095C4F2DC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digiato.com/wp-content/uploads/2014/11/a-woman-rides-an-unicycle-at-a-park-in-shanghai-february-28-2004-the-unicycle-was-designed-several-years-ago-by-chinese-inventor-li-yongli-who-called-it-the-number-one-vehicle-in-the-world.jp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digiato.com/wp-content/uploads/2014/11/zhang-xuelin-sits-inside-his-self-made-aircraft-at-his-home-before-its-test-flight-in-jinan-shandong-province-november-28-2012.jp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digiato.com/wp-content/uploads/2014/11/tian-shengying-r-a-55-year-old-blacksmith-adjusts-the-rotor-of-the-helicopter-in-shenyang-liaoning-province-september-21-2012.jp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digiato.com/wp-content/uploads/2014/11/a-49-year-old-electric-bike-mechanic-who-identified-himself-only-as-wu-welds-a-component-to-fit-onto-his-newly-made-robot-r-at-his-repair-shop-in-shenyang-liaoning-province-june-25-2012.jp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digiato.com/wp-content/uploads/2014/11/han-yuzi-63-inventor-holds-up-one-of-his-creations-a-hair-comb-that-doubles-as-a-small-hand-held-musical-instrument-in-guangzhou-the-capital-of-chinas-guangdong-province-september-13-2003.jp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digiato.com/wp-content/uploads/2014/11/li-jingchun-top-a-58-year-old-farmer-looks-on-as-his-family-members-work-on-his-self-made-aircraft-on-top-of-his-house-in-xiahe-village-located-in-shenyang-liaoning-province-february-28-2012.jp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digiato.com/wp-content/uploads/2014/11/zhang-yali-49-tests-a-giant-bicycle-designed-and-made-by-him-and-his-friends-outside-a-rented-warehouse-in-jilin-jilin-province-december-25-2011.jp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digiato.com/wp-content/uploads/2014/11/ding-shilu-an-automobile-mechanic-carries-out-a-test-flight-for-his-self-made-aircraft-at-a-frozen-reservoir-in-shenyang-liaoning-province-february-25-2011.jp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digiato.com/wp-content/uploads/2014/11/lei-zhiqian-rides-a-modified-bicycle-across-the-hanjiang-river-a-tributary-of-the-yangtze-river-in-wuhan-hubei-province-june-16-2010.jp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digiato.com/wp-content/uploads/2014/11/farmer-wu-yulu-drives-his-rickshaw-pulled-by-a-his-self-made-walking-robot-near-his-home-in-a-village-at-the-outskirts-of-beijing-january-8-2009.jp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digiato.com/wp-content/uploads/2014/11/he-liang-took-ten-years-modifying-this-suitcase-vehicle-which-has-its-own-motor-and-can-reach-speeds-of-over-12-miles-an-hour-it-can-travel-30-40-miles-on-one-one-charge.jpg"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digiato.com/wp-content/uploads/2014/11/this-78-feet-tall-home-made-motorcycle-cost-its-creator-abulajon-1300-to-create-it-weighs-600-pounds-and-can-reach-speeds-of-25-miles-per-hour.j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digiato.com/wp-content/uploads/2014/11/this-farmer-spent-five-months-building-this-diy-submarine-which-he-successfully-took-to-a-depth-of-30-feet-in-a-lake-near-his-home-town-of-dangjiangkou-in-the-hubei-province.jp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digiato.com/wp-content/uploads/2014/11/this-improvised-tractor-has-12-brooms-spinning-behind-it-and-is-used-to-sweep-the-streets-of-mohe-in-the-heilongjiang-province.jp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digiato.com/wp-content/uploads/2014/11/this-farmer-and-former-chinese-navy-member-spent-6450-to-create-this-homemade-replica-of-a-tank.jp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digiato.com/wp-content/uploads/2014/11/liu-fulong-built-this-wooden-electronic-vehicle-and-tests-it-out-below-the-car-can-reach-speeds-up-to-20-miles-an-hour-which-is-pretty-fast-for-a-homemade-experiment.jp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digiato.com/wp-content/uploads/2014/11/zhang-wuyi-looks-up-as-he-squats-under-a-suction-pipe-of-his-new-submarine-that-captures-sea-cucumbers-at-his-workshop-in-wuhan-hubei-province-march-25-2013.jp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5"/>
          <p:cNvPicPr>
            <a:picLocks noGrp="1" noChangeAspect="1"/>
          </p:cNvPicPr>
          <p:nvPr>
            <p:ph sz="quarter" idx="13"/>
          </p:nvPr>
        </p:nvPicPr>
        <p:blipFill>
          <a:blip r:embed="rId3">
            <a:extLst>
              <a:ext uri="{28A0092B-C50C-407E-A947-70E740481C1C}">
                <a14:useLocalDpi xmlns:a14="http://schemas.microsoft.com/office/drawing/2010/main" val="0"/>
              </a:ext>
            </a:extLst>
          </a:blip>
          <a:stretch>
            <a:fillRect/>
          </a:stretch>
        </p:blipFill>
        <p:spPr>
          <a:xfrm>
            <a:off x="0" y="0"/>
            <a:ext cx="9144000" cy="6858000"/>
          </a:xfrm>
        </p:spPr>
      </p:pic>
    </p:spTree>
    <p:extLst>
      <p:ext uri="{BB962C8B-B14F-4D97-AF65-F5344CB8AC3E}">
        <p14:creationId xmlns:p14="http://schemas.microsoft.com/office/powerpoint/2010/main" val="3699283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5" y="4372168"/>
            <a:ext cx="7118176" cy="1143000"/>
          </a:xfrm>
        </p:spPr>
        <p:txBody>
          <a:bodyPr/>
          <a:lstStyle/>
          <a:p>
            <a:pPr marL="0" indent="0" rtl="1">
              <a:buNone/>
            </a:pPr>
            <a:r>
              <a:rPr lang="ar-SA" sz="2800" dirty="0">
                <a:effectLst/>
                <a:cs typeface="B Nazanin" panose="00000400000000000000" pitchFamily="2" charset="-78"/>
              </a:rPr>
              <a:t>لی یانگلی سال ها پیش این دوچرخه دایره مانند را طراحی کرد و همان زمان لقب “بهترین وسیله نقلیه جهان” را به آن داد</a:t>
            </a:r>
            <a:r>
              <a:rPr lang="en-US" sz="2800" dirty="0">
                <a:effectLst/>
                <a:cs typeface="B Nazanin" panose="00000400000000000000" pitchFamily="2" charset="-78"/>
              </a:rPr>
              <a:t>!</a:t>
            </a:r>
            <a:br>
              <a:rPr lang="en-US" sz="2800" dirty="0">
                <a:effectLst/>
                <a:cs typeface="B Nazanin" panose="00000400000000000000" pitchFamily="2" charset="-78"/>
              </a:rPr>
            </a:br>
            <a:endParaRPr lang="en-US" sz="2800" dirty="0">
              <a:cs typeface="B Nazanin" panose="00000400000000000000" pitchFamily="2" charset="-78"/>
            </a:endParaRPr>
          </a:p>
        </p:txBody>
      </p:sp>
      <p:pic>
        <p:nvPicPr>
          <p:cNvPr id="4" name="Content Placeholder 3" descr="a-woman-rides-an-unicycle-at-a-park-in-shanghai-february-28-2004-the-unicycle-was-designed-several-years-ago-by-chinese-inventor-li-yongli-who-called-it-the-number-one-vehicle-in-the-world">
            <a:hlinkClick r:id="rId2"/>
          </p:cNvPr>
          <p:cNvPicPr>
            <a:picLocks noGrp="1"/>
          </p:cNvPicPr>
          <p:nvPr>
            <p:ph sz="quarter" idx="13"/>
          </p:nvPr>
        </p:nvPicPr>
        <p:blipFill>
          <a:blip r:embed="rId3" cstate="print">
            <a:extLst>
              <a:ext uri="{28A0092B-C50C-407E-A947-70E740481C1C}">
                <a14:useLocalDpi xmlns:a14="http://schemas.microsoft.com/office/drawing/2010/main" val="0"/>
              </a:ext>
            </a:extLst>
          </a:blip>
          <a:srcRect/>
          <a:stretch>
            <a:fillRect/>
          </a:stretch>
        </p:blipFill>
        <p:spPr bwMode="auto">
          <a:xfrm>
            <a:off x="2123728" y="764704"/>
            <a:ext cx="4896544" cy="3515196"/>
          </a:xfrm>
          <a:prstGeom prst="rect">
            <a:avLst/>
          </a:prstGeom>
          <a:noFill/>
          <a:ln>
            <a:noFill/>
          </a:ln>
        </p:spPr>
      </p:pic>
    </p:spTree>
    <p:extLst>
      <p:ext uri="{BB962C8B-B14F-4D97-AF65-F5344CB8AC3E}">
        <p14:creationId xmlns:p14="http://schemas.microsoft.com/office/powerpoint/2010/main" val="2847563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buNone/>
            </a:pPr>
            <a:r>
              <a:rPr lang="ar-SA" sz="2400" dirty="0">
                <a:effectLst/>
                <a:cs typeface="B Nazanin" panose="00000400000000000000" pitchFamily="2" charset="-78"/>
              </a:rPr>
              <a:t>ژانگ ژوئلین پیش از تست هواپیمای دست سازش درون آن نشسته و نمی داند که آیا زحمات چندین ماه گذشته اش جواب خواهند داد یا خیر</a:t>
            </a:r>
            <a:r>
              <a:rPr lang="en-US" sz="2400" dirty="0">
                <a:effectLst/>
                <a:cs typeface="B Nazanin" panose="00000400000000000000" pitchFamily="2" charset="-78"/>
              </a:rPr>
              <a:t>.</a:t>
            </a:r>
            <a:br>
              <a:rPr lang="en-US" sz="2400" dirty="0">
                <a:effectLst/>
                <a:cs typeface="B Nazanin" panose="00000400000000000000" pitchFamily="2" charset="-78"/>
              </a:rPr>
            </a:br>
            <a:endParaRPr lang="en-US" sz="2400" dirty="0">
              <a:cs typeface="B Nazanin" panose="00000400000000000000" pitchFamily="2" charset="-78"/>
            </a:endParaRPr>
          </a:p>
        </p:txBody>
      </p:sp>
      <p:pic>
        <p:nvPicPr>
          <p:cNvPr id="4" name="Content Placeholder 3" descr="zhang-xuelin-sits-inside-his-self-made-aircraft-at-his-home-before-its-test-flight-in-jinan-shandong-province-november-28-2012">
            <a:hlinkClick r:id="rId2"/>
          </p:cNvPr>
          <p:cNvPicPr>
            <a:picLocks noGrp="1"/>
          </p:cNvPicPr>
          <p:nvPr>
            <p:ph sz="quarter" idx="13"/>
          </p:nvPr>
        </p:nvPicPr>
        <p:blipFill>
          <a:blip r:embed="rId3" cstate="print">
            <a:extLst>
              <a:ext uri="{28A0092B-C50C-407E-A947-70E740481C1C}">
                <a14:useLocalDpi xmlns:a14="http://schemas.microsoft.com/office/drawing/2010/main" val="0"/>
              </a:ext>
            </a:extLst>
          </a:blip>
          <a:srcRect/>
          <a:stretch>
            <a:fillRect/>
          </a:stretch>
        </p:blipFill>
        <p:spPr bwMode="auto">
          <a:xfrm>
            <a:off x="2195736" y="548680"/>
            <a:ext cx="4896544" cy="3739172"/>
          </a:xfrm>
          <a:prstGeom prst="rect">
            <a:avLst/>
          </a:prstGeom>
          <a:noFill/>
          <a:ln>
            <a:noFill/>
          </a:ln>
        </p:spPr>
      </p:pic>
    </p:spTree>
    <p:extLst>
      <p:ext uri="{BB962C8B-B14F-4D97-AF65-F5344CB8AC3E}">
        <p14:creationId xmlns:p14="http://schemas.microsoft.com/office/powerpoint/2010/main" val="11250803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rtl="1"/>
            <a:r>
              <a:rPr lang="ar-SA" sz="1800" dirty="0">
                <a:effectLst/>
                <a:cs typeface="B Nazanin" panose="00000400000000000000" pitchFamily="2" charset="-78"/>
              </a:rPr>
              <a:t>تیان شنگینگ، آهنگر </a:t>
            </a:r>
            <a:r>
              <a:rPr lang="fa-IR" sz="1800" dirty="0">
                <a:effectLst/>
                <a:cs typeface="B Nazanin" panose="00000400000000000000" pitchFamily="2" charset="-78"/>
              </a:rPr>
              <a:t>۵۵</a:t>
            </a:r>
            <a:r>
              <a:rPr lang="ar-SA" sz="1800" dirty="0">
                <a:effectLst/>
                <a:cs typeface="B Nazanin" panose="00000400000000000000" pitchFamily="2" charset="-78"/>
              </a:rPr>
              <a:t> ساله در حال تنظیم پره های هلو کوپتر دست سازش است</a:t>
            </a:r>
            <a:r>
              <a:rPr lang="en-US" sz="1800" dirty="0">
                <a:effectLst/>
                <a:cs typeface="B Nazanin" panose="00000400000000000000" pitchFamily="2" charset="-78"/>
              </a:rPr>
              <a:t>.</a:t>
            </a:r>
            <a:br>
              <a:rPr lang="en-US" sz="1800" dirty="0">
                <a:effectLst/>
                <a:cs typeface="B Nazanin" panose="00000400000000000000" pitchFamily="2" charset="-78"/>
              </a:rPr>
            </a:br>
            <a:r>
              <a:rPr lang="ar-SA" sz="1800" dirty="0">
                <a:effectLst/>
                <a:cs typeface="B Nazanin" panose="00000400000000000000" pitchFamily="2" charset="-78"/>
              </a:rPr>
              <a:t>سان جیفا در حال تکان دادن یک تکه از ساختمان در حال ساختش. وی </a:t>
            </a:r>
            <a:r>
              <a:rPr lang="fa-IR" sz="1800" dirty="0">
                <a:effectLst/>
                <a:cs typeface="B Nazanin" panose="00000400000000000000" pitchFamily="2" charset="-78"/>
              </a:rPr>
              <a:t>۳۲</a:t>
            </a:r>
            <a:r>
              <a:rPr lang="ar-SA" sz="1800" dirty="0">
                <a:effectLst/>
                <a:cs typeface="B Nazanin" panose="00000400000000000000" pitchFamily="2" charset="-78"/>
              </a:rPr>
              <a:t> سال قبل در حادثه ای ساعد هر دو دستش را از دست می دهد. از آن جایی که توانایی تهیه جایگزین های پروتزی و مصنوعی را نداشت، برادر زاده هایش را مجبور می کند که برایش با استفاده از آهن و پلاستیک، دست مصنوعی بسازند</a:t>
            </a:r>
            <a:endParaRPr lang="en-US" sz="1800" dirty="0">
              <a:cs typeface="B Nazanin" panose="00000400000000000000" pitchFamily="2" charset="-78"/>
            </a:endParaRPr>
          </a:p>
        </p:txBody>
      </p:sp>
      <p:pic>
        <p:nvPicPr>
          <p:cNvPr id="4" name="Content Placeholder 3" descr="tian-shengying-r-a-55-year-old-blacksmith-adjusts-the-rotor-of-the-helicopter-in-shenyang-liaoning-province-september-21-2012">
            <a:hlinkClick r:id="rId2"/>
          </p:cNvPr>
          <p:cNvPicPr>
            <a:picLocks noGrp="1"/>
          </p:cNvPicPr>
          <p:nvPr>
            <p:ph sz="quarter" idx="13"/>
          </p:nvPr>
        </p:nvPicPr>
        <p:blipFill>
          <a:blip r:embed="rId3" cstate="print">
            <a:extLst>
              <a:ext uri="{28A0092B-C50C-407E-A947-70E740481C1C}">
                <a14:useLocalDpi xmlns:a14="http://schemas.microsoft.com/office/drawing/2010/main" val="0"/>
              </a:ext>
            </a:extLst>
          </a:blip>
          <a:srcRect/>
          <a:stretch>
            <a:fillRect/>
          </a:stretch>
        </p:blipFill>
        <p:spPr bwMode="auto">
          <a:xfrm>
            <a:off x="2339752" y="692696"/>
            <a:ext cx="4464496" cy="3472476"/>
          </a:xfrm>
          <a:prstGeom prst="rect">
            <a:avLst/>
          </a:prstGeom>
          <a:noFill/>
          <a:ln>
            <a:noFill/>
          </a:ln>
        </p:spPr>
      </p:pic>
    </p:spTree>
    <p:extLst>
      <p:ext uri="{BB962C8B-B14F-4D97-AF65-F5344CB8AC3E}">
        <p14:creationId xmlns:p14="http://schemas.microsoft.com/office/powerpoint/2010/main" val="10377975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9" y="4372168"/>
            <a:ext cx="7262192" cy="1143000"/>
          </a:xfrm>
        </p:spPr>
        <p:txBody>
          <a:bodyPr/>
          <a:lstStyle/>
          <a:p>
            <a:pPr marL="0" indent="0" rtl="1">
              <a:buNone/>
            </a:pPr>
            <a:r>
              <a:rPr lang="ar-SA" sz="3200" dirty="0">
                <a:effectLst/>
                <a:cs typeface="B Nazanin" panose="00000400000000000000" pitchFamily="2" charset="-78"/>
              </a:rPr>
              <a:t>مکانیک </a:t>
            </a:r>
            <a:r>
              <a:rPr lang="fa-IR" sz="3200" dirty="0">
                <a:effectLst/>
                <a:cs typeface="B Nazanin" panose="00000400000000000000" pitchFamily="2" charset="-78"/>
              </a:rPr>
              <a:t>۴۹</a:t>
            </a:r>
            <a:r>
              <a:rPr lang="ar-SA" sz="3200" dirty="0">
                <a:effectLst/>
                <a:cs typeface="B Nazanin" panose="00000400000000000000" pitchFamily="2" charset="-78"/>
              </a:rPr>
              <a:t> ساله ای که نامش</a:t>
            </a:r>
            <a:r>
              <a:rPr lang="en-US" sz="3200" dirty="0">
                <a:effectLst/>
                <a:cs typeface="B Nazanin" panose="00000400000000000000" pitchFamily="2" charset="-78"/>
              </a:rPr>
              <a:t> Wu </a:t>
            </a:r>
            <a:r>
              <a:rPr lang="ar-SA" sz="3200" dirty="0">
                <a:effectLst/>
                <a:cs typeface="B Nazanin" panose="00000400000000000000" pitchFamily="2" charset="-78"/>
              </a:rPr>
              <a:t>است، در حال ساختن قطعات جدید برای ربان زرد رنگش است</a:t>
            </a:r>
            <a:r>
              <a:rPr lang="en-US" sz="3200" dirty="0">
                <a:effectLst/>
                <a:cs typeface="B Nazanin" panose="00000400000000000000" pitchFamily="2" charset="-78"/>
              </a:rPr>
              <a:t>.</a:t>
            </a:r>
            <a:br>
              <a:rPr lang="en-US" sz="3200" dirty="0">
                <a:effectLst/>
                <a:cs typeface="B Nazanin" panose="00000400000000000000" pitchFamily="2" charset="-78"/>
              </a:rPr>
            </a:br>
            <a:endParaRPr lang="en-US" sz="3200" dirty="0">
              <a:cs typeface="B Nazanin" panose="00000400000000000000" pitchFamily="2" charset="-78"/>
            </a:endParaRPr>
          </a:p>
        </p:txBody>
      </p:sp>
      <p:pic>
        <p:nvPicPr>
          <p:cNvPr id="4" name="Content Placeholder 3" descr="a-49-year-old-electric-bike-mechanic-who-identified-himself-only-as-wu-welds-a-component-to-fit-onto-his-newly-made-robot-r-at-his-repair-shop-in-shenyang-liaoning-province-june-25-2012">
            <a:hlinkClick r:id="rId2"/>
          </p:cNvPr>
          <p:cNvPicPr>
            <a:picLocks noGrp="1"/>
          </p:cNvPicPr>
          <p:nvPr>
            <p:ph sz="quarter" idx="13"/>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476672"/>
            <a:ext cx="4599384" cy="3529244"/>
          </a:xfrm>
          <a:prstGeom prst="rect">
            <a:avLst/>
          </a:prstGeom>
          <a:noFill/>
          <a:ln>
            <a:noFill/>
          </a:ln>
        </p:spPr>
      </p:pic>
    </p:spTree>
    <p:extLst>
      <p:ext uri="{BB962C8B-B14F-4D97-AF65-F5344CB8AC3E}">
        <p14:creationId xmlns:p14="http://schemas.microsoft.com/office/powerpoint/2010/main" val="3216107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4365104"/>
            <a:ext cx="7406209" cy="1143000"/>
          </a:xfrm>
        </p:spPr>
        <p:txBody>
          <a:bodyPr/>
          <a:lstStyle/>
          <a:p>
            <a:pPr marL="0" indent="0" rtl="1">
              <a:buNone/>
            </a:pPr>
            <a:r>
              <a:rPr lang="ar-SA" sz="3200" dirty="0">
                <a:effectLst/>
                <a:cs typeface="B Nazanin" panose="00000400000000000000" pitchFamily="2" charset="-78"/>
              </a:rPr>
              <a:t>و بالاخره شانه دست ساخت از جنس ساز موسیقی</a:t>
            </a:r>
            <a:r>
              <a:rPr lang="en-US" sz="3200" dirty="0">
                <a:effectLst/>
                <a:cs typeface="B Nazanin" panose="00000400000000000000" pitchFamily="2" charset="-78"/>
              </a:rPr>
              <a:t>.</a:t>
            </a:r>
            <a:br>
              <a:rPr lang="en-US" sz="3200" dirty="0">
                <a:effectLst/>
                <a:cs typeface="B Nazanin" panose="00000400000000000000" pitchFamily="2" charset="-78"/>
              </a:rPr>
            </a:br>
            <a:endParaRPr lang="en-US" sz="3200" dirty="0">
              <a:cs typeface="B Nazanin" panose="00000400000000000000" pitchFamily="2" charset="-78"/>
            </a:endParaRPr>
          </a:p>
        </p:txBody>
      </p:sp>
      <p:pic>
        <p:nvPicPr>
          <p:cNvPr id="4" name="Content Placeholder 3" descr="han-yuzi-63-inventor-holds-up-one-of-his-creations-a-hair-comb-that-doubles-as-a-small-hand-held-musical-instrument-in-guangzhou-the-capital-of-chinas-guangdong-province-september-13-2003">
            <a:hlinkClick r:id="rId2"/>
          </p:cNvPr>
          <p:cNvPicPr>
            <a:picLocks noGrp="1"/>
          </p:cNvPicPr>
          <p:nvPr>
            <p:ph sz="quarter" idx="13"/>
          </p:nvPr>
        </p:nvPicPr>
        <p:blipFill>
          <a:blip r:embed="rId3" cstate="print">
            <a:extLst>
              <a:ext uri="{28A0092B-C50C-407E-A947-70E740481C1C}">
                <a14:useLocalDpi xmlns:a14="http://schemas.microsoft.com/office/drawing/2010/main" val="0"/>
              </a:ext>
            </a:extLst>
          </a:blip>
          <a:srcRect/>
          <a:stretch>
            <a:fillRect/>
          </a:stretch>
        </p:blipFill>
        <p:spPr bwMode="auto">
          <a:xfrm>
            <a:off x="2411760" y="908720"/>
            <a:ext cx="4599384" cy="3211112"/>
          </a:xfrm>
          <a:prstGeom prst="rect">
            <a:avLst/>
          </a:prstGeom>
          <a:noFill/>
          <a:ln>
            <a:noFill/>
          </a:ln>
        </p:spPr>
      </p:pic>
    </p:spTree>
    <p:extLst>
      <p:ext uri="{BB962C8B-B14F-4D97-AF65-F5344CB8AC3E}">
        <p14:creationId xmlns:p14="http://schemas.microsoft.com/office/powerpoint/2010/main" val="2691754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5" y="4372168"/>
            <a:ext cx="7478216" cy="1143000"/>
          </a:xfrm>
        </p:spPr>
        <p:txBody>
          <a:bodyPr/>
          <a:lstStyle/>
          <a:p>
            <a:pPr marL="0" indent="0" rtl="1">
              <a:buNone/>
            </a:pPr>
            <a:r>
              <a:rPr lang="ar-SA" sz="2400" dirty="0">
                <a:effectLst/>
                <a:cs typeface="B Nazanin" panose="00000400000000000000" pitchFamily="2" charset="-78"/>
              </a:rPr>
              <a:t>هواپیمای شخصی؟ چرا که نه. این کشاورز </a:t>
            </a:r>
            <a:r>
              <a:rPr lang="fa-IR" sz="2400" dirty="0">
                <a:effectLst/>
                <a:cs typeface="B Nazanin" panose="00000400000000000000" pitchFamily="2" charset="-78"/>
              </a:rPr>
              <a:t>۵۸</a:t>
            </a:r>
            <a:r>
              <a:rPr lang="ar-SA" sz="2400" dirty="0">
                <a:effectLst/>
                <a:cs typeface="B Nazanin" panose="00000400000000000000" pitchFamily="2" charset="-78"/>
              </a:rPr>
              <a:t> ساله به هیچ رویایی نه نمی گوید</a:t>
            </a:r>
            <a:r>
              <a:rPr lang="en-US" sz="2400" dirty="0">
                <a:effectLst/>
                <a:cs typeface="B Nazanin" panose="00000400000000000000" pitchFamily="2" charset="-78"/>
              </a:rPr>
              <a:t>.</a:t>
            </a:r>
            <a:br>
              <a:rPr lang="en-US" sz="2400" dirty="0">
                <a:effectLst/>
                <a:cs typeface="B Nazanin" panose="00000400000000000000" pitchFamily="2" charset="-78"/>
              </a:rPr>
            </a:br>
            <a:endParaRPr lang="en-US" sz="2400" dirty="0">
              <a:cs typeface="B Nazanin" panose="00000400000000000000" pitchFamily="2" charset="-78"/>
            </a:endParaRPr>
          </a:p>
        </p:txBody>
      </p:sp>
      <p:pic>
        <p:nvPicPr>
          <p:cNvPr id="4" name="Content Placeholder 3" descr="li-jingchun-top-a-58-year-old-farmer-looks-on-as-his-family-members-work-on-his-self-made-aircraft-on-top-of-his-house-in-xiahe-village-located-in-shenyang-liaoning-province-february-28-2012">
            <a:hlinkClick r:id="rId2"/>
          </p:cNvPr>
          <p:cNvPicPr>
            <a:picLocks noGrp="1"/>
          </p:cNvPicPr>
          <p:nvPr>
            <p:ph sz="quarter" idx="13"/>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404664"/>
            <a:ext cx="5040560" cy="3863376"/>
          </a:xfrm>
          <a:prstGeom prst="rect">
            <a:avLst/>
          </a:prstGeom>
          <a:noFill/>
          <a:ln>
            <a:noFill/>
          </a:ln>
        </p:spPr>
      </p:pic>
    </p:spTree>
    <p:extLst>
      <p:ext uri="{BB962C8B-B14F-4D97-AF65-F5344CB8AC3E}">
        <p14:creationId xmlns:p14="http://schemas.microsoft.com/office/powerpoint/2010/main" val="27443499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lgn="just" rtl="1">
              <a:buNone/>
            </a:pPr>
            <a:r>
              <a:rPr lang="ar-SA" sz="2400" dirty="0">
                <a:effectLst/>
                <a:cs typeface="B Nazanin" panose="00000400000000000000" pitchFamily="2" charset="-78"/>
              </a:rPr>
              <a:t>ژانگ یالی </a:t>
            </a:r>
            <a:r>
              <a:rPr lang="fa-IR" sz="2400" dirty="0">
                <a:effectLst/>
                <a:cs typeface="B Nazanin" panose="00000400000000000000" pitchFamily="2" charset="-78"/>
              </a:rPr>
              <a:t>۴۹</a:t>
            </a:r>
            <a:r>
              <a:rPr lang="ar-SA" sz="2400" dirty="0">
                <a:effectLst/>
                <a:cs typeface="B Nazanin" panose="00000400000000000000" pitchFamily="2" charset="-78"/>
              </a:rPr>
              <a:t> ساله، این وسیله عجیب و غریب که اسمی هم نمی توان برایش انتخاب کرد را در سوله ای می چرخاند</a:t>
            </a:r>
            <a:r>
              <a:rPr lang="en-US" sz="2400" dirty="0">
                <a:effectLst/>
                <a:cs typeface="B Nazanin" panose="00000400000000000000" pitchFamily="2" charset="-78"/>
              </a:rPr>
              <a:t>.</a:t>
            </a:r>
            <a:br>
              <a:rPr lang="en-US" sz="2400" dirty="0">
                <a:effectLst/>
                <a:cs typeface="B Nazanin" panose="00000400000000000000" pitchFamily="2" charset="-78"/>
              </a:rPr>
            </a:br>
            <a:r>
              <a:rPr lang="ar-SA" sz="2400" dirty="0">
                <a:effectLst/>
                <a:cs typeface="B Nazanin" panose="00000400000000000000" pitchFamily="2" charset="-78"/>
              </a:rPr>
              <a:t>شو منشنگ هم مزرعه دار و ایده پرداز دیگری است که به فکر تولید محصولات بزرگ و گران قیمت با صرف کمترین هزینه است</a:t>
            </a:r>
            <a:r>
              <a:rPr lang="en-US" sz="2400" dirty="0">
                <a:effectLst/>
                <a:cs typeface="B Nazanin" panose="00000400000000000000" pitchFamily="2" charset="-78"/>
              </a:rPr>
              <a:t>.</a:t>
            </a:r>
            <a:br>
              <a:rPr lang="en-US" sz="2400" dirty="0">
                <a:effectLst/>
                <a:cs typeface="B Nazanin" panose="00000400000000000000" pitchFamily="2" charset="-78"/>
              </a:rPr>
            </a:br>
            <a:endParaRPr lang="en-US" sz="2400" dirty="0">
              <a:cs typeface="B Nazanin" panose="00000400000000000000" pitchFamily="2" charset="-78"/>
            </a:endParaRPr>
          </a:p>
        </p:txBody>
      </p:sp>
      <p:pic>
        <p:nvPicPr>
          <p:cNvPr id="4" name="Content Placeholder 3" descr="zhang-yali-49-tests-a-giant-bicycle-designed-and-made-by-him-and-his-friends-outside-a-rented-warehouse-in-jilin-jilin-province-december-25-2011">
            <a:hlinkClick r:id="rId2"/>
          </p:cNvPr>
          <p:cNvPicPr>
            <a:picLocks noGrp="1"/>
          </p:cNvPicPr>
          <p:nvPr>
            <p:ph sz="quarter" idx="13"/>
          </p:nvPr>
        </p:nvPicPr>
        <p:blipFill>
          <a:blip r:embed="rId3" cstate="print">
            <a:extLst>
              <a:ext uri="{28A0092B-C50C-407E-A947-70E740481C1C}">
                <a14:useLocalDpi xmlns:a14="http://schemas.microsoft.com/office/drawing/2010/main" val="0"/>
              </a:ext>
            </a:extLst>
          </a:blip>
          <a:srcRect/>
          <a:stretch>
            <a:fillRect/>
          </a:stretch>
        </p:blipFill>
        <p:spPr bwMode="auto">
          <a:xfrm>
            <a:off x="2267744" y="260648"/>
            <a:ext cx="4680520" cy="3961292"/>
          </a:xfrm>
          <a:prstGeom prst="rect">
            <a:avLst/>
          </a:prstGeom>
          <a:noFill/>
          <a:ln>
            <a:noFill/>
          </a:ln>
        </p:spPr>
      </p:pic>
    </p:spTree>
    <p:extLst>
      <p:ext uri="{BB962C8B-B14F-4D97-AF65-F5344CB8AC3E}">
        <p14:creationId xmlns:p14="http://schemas.microsoft.com/office/powerpoint/2010/main" val="4426847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rtl="1">
              <a:buNone/>
            </a:pPr>
            <a:r>
              <a:rPr lang="ar-SA" sz="2800" dirty="0">
                <a:effectLst/>
                <a:cs typeface="B Nazanin" panose="00000400000000000000" pitchFamily="2" charset="-78"/>
              </a:rPr>
              <a:t>دینگ شیلو، تعمیرکار ماشین است و روی سطح یخ زده یک دریاچه آزمایش پرواز می کند</a:t>
            </a:r>
            <a:r>
              <a:rPr lang="en-US" sz="2800" dirty="0">
                <a:effectLst/>
                <a:cs typeface="B Nazanin" panose="00000400000000000000" pitchFamily="2" charset="-78"/>
              </a:rPr>
              <a:t>.</a:t>
            </a:r>
          </a:p>
        </p:txBody>
      </p:sp>
      <p:pic>
        <p:nvPicPr>
          <p:cNvPr id="4" name="Content Placeholder 3" descr="ding-shilu-an-automobile-mechanic-carries-out-a-test-flight-for-his-self-made-aircraft-at-a-frozen-reservoir-in-shenyang-liaoning-province-february-25-2011">
            <a:hlinkClick r:id="rId2"/>
          </p:cNvPr>
          <p:cNvPicPr>
            <a:picLocks noGrp="1"/>
          </p:cNvPicPr>
          <p:nvPr>
            <p:ph sz="quarter" idx="13"/>
          </p:nvPr>
        </p:nvPicPr>
        <p:blipFill>
          <a:blip r:embed="rId3" cstate="print">
            <a:extLst>
              <a:ext uri="{28A0092B-C50C-407E-A947-70E740481C1C}">
                <a14:useLocalDpi xmlns:a14="http://schemas.microsoft.com/office/drawing/2010/main" val="0"/>
              </a:ext>
            </a:extLst>
          </a:blip>
          <a:srcRect/>
          <a:stretch>
            <a:fillRect/>
          </a:stretch>
        </p:blipFill>
        <p:spPr bwMode="auto">
          <a:xfrm>
            <a:off x="2267744" y="908720"/>
            <a:ext cx="4176464" cy="3236640"/>
          </a:xfrm>
          <a:prstGeom prst="rect">
            <a:avLst/>
          </a:prstGeom>
          <a:noFill/>
          <a:ln>
            <a:noFill/>
          </a:ln>
        </p:spPr>
      </p:pic>
    </p:spTree>
    <p:extLst>
      <p:ext uri="{BB962C8B-B14F-4D97-AF65-F5344CB8AC3E}">
        <p14:creationId xmlns:p14="http://schemas.microsoft.com/office/powerpoint/2010/main" val="27226702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9" y="4372168"/>
            <a:ext cx="6902152" cy="1143000"/>
          </a:xfrm>
        </p:spPr>
        <p:txBody>
          <a:bodyPr/>
          <a:lstStyle/>
          <a:p>
            <a:pPr marL="0" indent="0" algn="l" rtl="1">
              <a:buNone/>
            </a:pPr>
            <a:r>
              <a:rPr lang="ar-SA" sz="3200" dirty="0">
                <a:effectLst/>
                <a:cs typeface="B Nazanin" panose="00000400000000000000" pitchFamily="2" charset="-78"/>
              </a:rPr>
              <a:t>دوچرخه ای که در رودخانه هم شناور می </a:t>
            </a:r>
            <a:r>
              <a:rPr lang="ar-SA" sz="3200" dirty="0" smtClean="0">
                <a:effectLst/>
                <a:cs typeface="B Nazanin" panose="00000400000000000000" pitchFamily="2" charset="-78"/>
              </a:rPr>
              <a:t>شود</a:t>
            </a:r>
            <a:r>
              <a:rPr lang="en-US" sz="3200" dirty="0" smtClean="0">
                <a:effectLst/>
                <a:cs typeface="B Nazanin" panose="00000400000000000000" pitchFamily="2" charset="-78"/>
              </a:rPr>
              <a:t>.</a:t>
            </a:r>
            <a:r>
              <a:rPr lang="en-US" sz="3200" dirty="0">
                <a:effectLst/>
                <a:cs typeface="B Nazanin" panose="00000400000000000000" pitchFamily="2" charset="-78"/>
              </a:rPr>
              <a:t/>
            </a:r>
            <a:br>
              <a:rPr lang="en-US" sz="3200" dirty="0">
                <a:effectLst/>
                <a:cs typeface="B Nazanin" panose="00000400000000000000" pitchFamily="2" charset="-78"/>
              </a:rPr>
            </a:br>
            <a:endParaRPr lang="en-US" sz="3200" dirty="0">
              <a:cs typeface="B Nazanin" panose="00000400000000000000" pitchFamily="2" charset="-78"/>
            </a:endParaRPr>
          </a:p>
        </p:txBody>
      </p:sp>
      <p:pic>
        <p:nvPicPr>
          <p:cNvPr id="4" name="Content Placeholder 3" descr="lei-zhiqian-rides-a-modified-bicycle-across-the-hanjiang-river-a-tributary-of-the-yangtze-river-in-wuhan-hubei-province-june-16-2010">
            <a:hlinkClick r:id="rId2"/>
          </p:cNvPr>
          <p:cNvPicPr>
            <a:picLocks noGrp="1"/>
          </p:cNvPicPr>
          <p:nvPr>
            <p:ph sz="quarter" idx="13"/>
          </p:nvPr>
        </p:nvPicPr>
        <p:blipFill>
          <a:blip r:embed="rId3" cstate="print">
            <a:extLst>
              <a:ext uri="{28A0092B-C50C-407E-A947-70E740481C1C}">
                <a14:useLocalDpi xmlns:a14="http://schemas.microsoft.com/office/drawing/2010/main" val="0"/>
              </a:ext>
            </a:extLst>
          </a:blip>
          <a:srcRect/>
          <a:stretch>
            <a:fillRect/>
          </a:stretch>
        </p:blipFill>
        <p:spPr bwMode="auto">
          <a:xfrm>
            <a:off x="2123728" y="476672"/>
            <a:ext cx="4896544" cy="3683928"/>
          </a:xfrm>
          <a:prstGeom prst="rect">
            <a:avLst/>
          </a:prstGeom>
          <a:noFill/>
          <a:ln>
            <a:noFill/>
          </a:ln>
        </p:spPr>
      </p:pic>
    </p:spTree>
    <p:extLst>
      <p:ext uri="{BB962C8B-B14F-4D97-AF65-F5344CB8AC3E}">
        <p14:creationId xmlns:p14="http://schemas.microsoft.com/office/powerpoint/2010/main" val="29988819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7" y="4372168"/>
            <a:ext cx="7190184" cy="1143000"/>
          </a:xfrm>
        </p:spPr>
        <p:txBody>
          <a:bodyPr/>
          <a:lstStyle/>
          <a:p>
            <a:pPr marL="0" indent="0" rtl="1">
              <a:buNone/>
            </a:pPr>
            <a:r>
              <a:rPr lang="ar-SA" sz="2400" dirty="0">
                <a:effectLst/>
                <a:cs typeface="B Nazanin" panose="00000400000000000000" pitchFamily="2" charset="-78"/>
              </a:rPr>
              <a:t>اوج تنبلی را در این تصویر می بینید. وو یولو یک روبات را برای حمل و نقل خودش در مزرعه به کار گرفته که اتفاقا خیلی هم آرام حرکت می کند</a:t>
            </a:r>
            <a:r>
              <a:rPr lang="en-US" sz="2400" dirty="0">
                <a:effectLst/>
                <a:cs typeface="B Nazanin" panose="00000400000000000000" pitchFamily="2" charset="-78"/>
              </a:rPr>
              <a:t>.</a:t>
            </a:r>
            <a:br>
              <a:rPr lang="en-US" sz="2400" dirty="0">
                <a:effectLst/>
                <a:cs typeface="B Nazanin" panose="00000400000000000000" pitchFamily="2" charset="-78"/>
              </a:rPr>
            </a:br>
            <a:endParaRPr lang="en-US" sz="2400" dirty="0">
              <a:cs typeface="B Nazanin" panose="00000400000000000000" pitchFamily="2" charset="-78"/>
            </a:endParaRPr>
          </a:p>
        </p:txBody>
      </p:sp>
      <p:pic>
        <p:nvPicPr>
          <p:cNvPr id="4" name="Content Placeholder 3" descr="farmer-wu-yulu-drives-his-rickshaw-pulled-by-a-his-self-made-walking-robot-near-his-home-in-a-village-at-the-outskirts-of-beijing-january-8-2009">
            <a:hlinkClick r:id="rId2"/>
          </p:cNvPr>
          <p:cNvPicPr>
            <a:picLocks noGrp="1"/>
          </p:cNvPicPr>
          <p:nvPr>
            <p:ph sz="quarter" idx="13"/>
          </p:nvPr>
        </p:nvPicPr>
        <p:blipFill>
          <a:blip r:embed="rId3" cstate="print">
            <a:extLst>
              <a:ext uri="{28A0092B-C50C-407E-A947-70E740481C1C}">
                <a14:useLocalDpi xmlns:a14="http://schemas.microsoft.com/office/drawing/2010/main" val="0"/>
              </a:ext>
            </a:extLst>
          </a:blip>
          <a:srcRect/>
          <a:stretch>
            <a:fillRect/>
          </a:stretch>
        </p:blipFill>
        <p:spPr bwMode="auto">
          <a:xfrm>
            <a:off x="2411760" y="332656"/>
            <a:ext cx="4536504" cy="3705264"/>
          </a:xfrm>
          <a:prstGeom prst="rect">
            <a:avLst/>
          </a:prstGeom>
          <a:noFill/>
          <a:ln>
            <a:noFill/>
          </a:ln>
        </p:spPr>
      </p:pic>
    </p:spTree>
    <p:extLst>
      <p:ext uri="{BB962C8B-B14F-4D97-AF65-F5344CB8AC3E}">
        <p14:creationId xmlns:p14="http://schemas.microsoft.com/office/powerpoint/2010/main" val="2794123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548680"/>
            <a:ext cx="7175351" cy="3384376"/>
          </a:xfrm>
        </p:spPr>
        <p:txBody>
          <a:bodyPr/>
          <a:lstStyle/>
          <a:p>
            <a:pPr marL="182880" indent="0" algn="r" rtl="1">
              <a:buNone/>
            </a:pPr>
            <a:r>
              <a:rPr lang="ar-SA" sz="2000" dirty="0">
                <a:effectLst/>
                <a:cs typeface="B Nazanin" panose="00000400000000000000" pitchFamily="2" charset="-78"/>
              </a:rPr>
              <a:t>نام اختراع و مخترع که می آید ناخودآگاه ذهنمان به سمت نوابغی چون توماس ادیسون، هنری فورد، الکساندر بل، انیشتین و ده ها فرد برجسته دیگر می رود که تغییراتی عظیم در زندگی ما ایجاد کردند اما این روزها با گسترش دسترسی انسان به اطلاعات، مواد و دانش، هر کسی می تواند سهمی اندک در رشد سطح کیفی جامعه بشری داشته </a:t>
            </a:r>
            <a:r>
              <a:rPr lang="ar-SA" sz="2000" dirty="0" smtClean="0">
                <a:effectLst/>
                <a:cs typeface="B Nazanin" panose="00000400000000000000" pitchFamily="2" charset="-78"/>
              </a:rPr>
              <a:t>باشد</a:t>
            </a:r>
            <a:r>
              <a:rPr lang="en-US" sz="2000" dirty="0" smtClean="0">
                <a:effectLst/>
                <a:cs typeface="B Nazanin" panose="00000400000000000000" pitchFamily="2" charset="-78"/>
              </a:rPr>
              <a:t>.</a:t>
            </a:r>
            <a:br>
              <a:rPr lang="en-US" sz="2000" dirty="0" smtClean="0">
                <a:effectLst/>
                <a:cs typeface="B Nazanin" panose="00000400000000000000" pitchFamily="2" charset="-78"/>
              </a:rPr>
            </a:br>
            <a:r>
              <a:rPr lang="en-US" sz="2000" dirty="0">
                <a:effectLst/>
                <a:cs typeface="B Nazanin" panose="00000400000000000000" pitchFamily="2" charset="-78"/>
              </a:rPr>
              <a:t/>
            </a:r>
            <a:br>
              <a:rPr lang="en-US" sz="2000" dirty="0">
                <a:effectLst/>
                <a:cs typeface="B Nazanin" panose="00000400000000000000" pitchFamily="2" charset="-78"/>
              </a:rPr>
            </a:br>
            <a:r>
              <a:rPr lang="ar-SA" sz="2000" dirty="0">
                <a:effectLst/>
                <a:cs typeface="B Nazanin" panose="00000400000000000000" pitchFamily="2" charset="-78"/>
              </a:rPr>
              <a:t>براساس</a:t>
            </a:r>
            <a:r>
              <a:rPr lang="en-US" sz="2000" dirty="0">
                <a:effectLst/>
                <a:cs typeface="B Nazanin" panose="00000400000000000000" pitchFamily="2" charset="-78"/>
              </a:rPr>
              <a:t> China Daily</a:t>
            </a:r>
            <a:r>
              <a:rPr lang="ar-SA" sz="2000" dirty="0">
                <a:effectLst/>
                <a:cs typeface="B Nazanin" panose="00000400000000000000" pitchFamily="2" charset="-78"/>
              </a:rPr>
              <a:t>، سال گذشته، </a:t>
            </a:r>
            <a:r>
              <a:rPr lang="fa-IR" sz="2000" dirty="0">
                <a:effectLst/>
                <a:cs typeface="B Nazanin" panose="00000400000000000000" pitchFamily="2" charset="-78"/>
              </a:rPr>
              <a:t>۲۱۰</a:t>
            </a:r>
            <a:r>
              <a:rPr lang="ar-SA" sz="2000" dirty="0">
                <a:effectLst/>
                <a:cs typeface="B Nazanin" panose="00000400000000000000" pitchFamily="2" charset="-78"/>
              </a:rPr>
              <a:t> هزار پتنت اختراع در این کشور به ثبت رسیده که نسبت به سال </a:t>
            </a:r>
            <a:r>
              <a:rPr lang="fa-IR" sz="2000" dirty="0">
                <a:effectLst/>
                <a:cs typeface="B Nazanin" panose="00000400000000000000" pitchFamily="2" charset="-78"/>
              </a:rPr>
              <a:t>۲۰۱۱</a:t>
            </a:r>
            <a:r>
              <a:rPr lang="ar-SA" sz="2000" dirty="0">
                <a:effectLst/>
                <a:cs typeface="B Nazanin" panose="00000400000000000000" pitchFamily="2" charset="-78"/>
              </a:rPr>
              <a:t> با رشد </a:t>
            </a:r>
            <a:r>
              <a:rPr lang="fa-IR" sz="2000" dirty="0">
                <a:effectLst/>
                <a:cs typeface="B Nazanin" panose="00000400000000000000" pitchFamily="2" charset="-78"/>
              </a:rPr>
              <a:t>۲۵</a:t>
            </a:r>
            <a:r>
              <a:rPr lang="ar-SA" sz="2000" dirty="0">
                <a:effectLst/>
                <a:cs typeface="B Nazanin" panose="00000400000000000000" pitchFamily="2" charset="-78"/>
              </a:rPr>
              <a:t> درصدی همراه بوده است. در این مطلب قصد داریم ساخته های ساده و گاهی پیچیده برخی از افراد کاملا عادی در چین را بررسی کنیم</a:t>
            </a:r>
            <a:r>
              <a:rPr lang="ar-SA" sz="2000" dirty="0" smtClean="0">
                <a:effectLst/>
                <a:cs typeface="B Nazanin" panose="00000400000000000000" pitchFamily="2" charset="-78"/>
              </a:rPr>
              <a:t>.</a:t>
            </a:r>
            <a:r>
              <a:rPr lang="en-US" sz="2000" dirty="0" smtClean="0">
                <a:effectLst/>
                <a:cs typeface="B Nazanin" panose="00000400000000000000" pitchFamily="2" charset="-78"/>
              </a:rPr>
              <a:t/>
            </a:r>
            <a:br>
              <a:rPr lang="en-US" sz="2000" dirty="0" smtClean="0">
                <a:effectLst/>
                <a:cs typeface="B Nazanin" panose="00000400000000000000" pitchFamily="2" charset="-78"/>
              </a:rPr>
            </a:br>
            <a:r>
              <a:rPr lang="en-US" sz="2000" dirty="0">
                <a:effectLst/>
                <a:cs typeface="B Nazanin" panose="00000400000000000000" pitchFamily="2" charset="-78"/>
              </a:rPr>
              <a:t/>
            </a:r>
            <a:br>
              <a:rPr lang="en-US" sz="2000" dirty="0">
                <a:effectLst/>
                <a:cs typeface="B Nazanin" panose="00000400000000000000" pitchFamily="2" charset="-78"/>
              </a:rPr>
            </a:br>
            <a:endParaRPr lang="en-US" sz="2000" dirty="0">
              <a:cs typeface="B Nazanin" panose="00000400000000000000" pitchFamily="2" charset="-78"/>
            </a:endParaRPr>
          </a:p>
        </p:txBody>
      </p:sp>
    </p:spTree>
    <p:extLst>
      <p:ext uri="{BB962C8B-B14F-4D97-AF65-F5344CB8AC3E}">
        <p14:creationId xmlns:p14="http://schemas.microsoft.com/office/powerpoint/2010/main" val="10930823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endParaRPr lang="en-US"/>
          </a:p>
        </p:txBody>
      </p:sp>
    </p:spTree>
    <p:extLst>
      <p:ext uri="{BB962C8B-B14F-4D97-AF65-F5344CB8AC3E}">
        <p14:creationId xmlns:p14="http://schemas.microsoft.com/office/powerpoint/2010/main" val="36134147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endParaRPr lang="en-US"/>
          </a:p>
        </p:txBody>
      </p:sp>
    </p:spTree>
    <p:extLst>
      <p:ext uri="{BB962C8B-B14F-4D97-AF65-F5344CB8AC3E}">
        <p14:creationId xmlns:p14="http://schemas.microsoft.com/office/powerpoint/2010/main" val="12419429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endParaRPr lang="en-US"/>
          </a:p>
        </p:txBody>
      </p:sp>
    </p:spTree>
    <p:extLst>
      <p:ext uri="{BB962C8B-B14F-4D97-AF65-F5344CB8AC3E}">
        <p14:creationId xmlns:p14="http://schemas.microsoft.com/office/powerpoint/2010/main" val="33591673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endParaRPr lang="en-US"/>
          </a:p>
        </p:txBody>
      </p:sp>
    </p:spTree>
    <p:extLst>
      <p:ext uri="{BB962C8B-B14F-4D97-AF65-F5344CB8AC3E}">
        <p14:creationId xmlns:p14="http://schemas.microsoft.com/office/powerpoint/2010/main" val="16007984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endParaRPr lang="en-US"/>
          </a:p>
        </p:txBody>
      </p:sp>
    </p:spTree>
    <p:extLst>
      <p:ext uri="{BB962C8B-B14F-4D97-AF65-F5344CB8AC3E}">
        <p14:creationId xmlns:p14="http://schemas.microsoft.com/office/powerpoint/2010/main" val="19370495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endParaRPr lang="en-US"/>
          </a:p>
        </p:txBody>
      </p:sp>
    </p:spTree>
    <p:extLst>
      <p:ext uri="{BB962C8B-B14F-4D97-AF65-F5344CB8AC3E}">
        <p14:creationId xmlns:p14="http://schemas.microsoft.com/office/powerpoint/2010/main" val="37263260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endParaRPr lang="en-US"/>
          </a:p>
        </p:txBody>
      </p:sp>
    </p:spTree>
    <p:extLst>
      <p:ext uri="{BB962C8B-B14F-4D97-AF65-F5344CB8AC3E}">
        <p14:creationId xmlns:p14="http://schemas.microsoft.com/office/powerpoint/2010/main" val="39327860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endParaRPr lang="en-US"/>
          </a:p>
        </p:txBody>
      </p:sp>
    </p:spTree>
    <p:extLst>
      <p:ext uri="{BB962C8B-B14F-4D97-AF65-F5344CB8AC3E}">
        <p14:creationId xmlns:p14="http://schemas.microsoft.com/office/powerpoint/2010/main" val="31541058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endParaRPr lang="en-US"/>
          </a:p>
        </p:txBody>
      </p:sp>
    </p:spTree>
    <p:extLst>
      <p:ext uri="{BB962C8B-B14F-4D97-AF65-F5344CB8AC3E}">
        <p14:creationId xmlns:p14="http://schemas.microsoft.com/office/powerpoint/2010/main" val="39626803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endParaRPr lang="en-US"/>
          </a:p>
        </p:txBody>
      </p:sp>
    </p:spTree>
    <p:extLst>
      <p:ext uri="{BB962C8B-B14F-4D97-AF65-F5344CB8AC3E}">
        <p14:creationId xmlns:p14="http://schemas.microsoft.com/office/powerpoint/2010/main" val="4151942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87624" y="3369394"/>
            <a:ext cx="6400800" cy="3474720"/>
          </a:xfrm>
        </p:spPr>
        <p:txBody>
          <a:bodyPr>
            <a:normAutofit fontScale="77500" lnSpcReduction="20000"/>
          </a:bodyPr>
          <a:lstStyle/>
          <a:p>
            <a:pPr marL="45720" indent="0" algn="just" rtl="1">
              <a:buNone/>
            </a:pPr>
            <a:endParaRPr lang="en-US" dirty="0">
              <a:cs typeface="B Nazanin" panose="00000400000000000000" pitchFamily="2" charset="-78"/>
            </a:endParaRPr>
          </a:p>
          <a:p>
            <a:pPr marL="45720" indent="0" algn="just" rtl="1">
              <a:buNone/>
            </a:pPr>
            <a:endParaRPr lang="en-US" dirty="0" smtClean="0">
              <a:cs typeface="B Nazanin" panose="00000400000000000000" pitchFamily="2" charset="-78"/>
            </a:endParaRPr>
          </a:p>
          <a:p>
            <a:pPr marL="45720" indent="0" algn="just" rtl="1">
              <a:buNone/>
            </a:pPr>
            <a:endParaRPr lang="en-US" dirty="0">
              <a:cs typeface="B Nazanin" panose="00000400000000000000" pitchFamily="2" charset="-78"/>
            </a:endParaRPr>
          </a:p>
          <a:p>
            <a:pPr marL="45720" indent="0" algn="just" rtl="1">
              <a:buNone/>
            </a:pPr>
            <a:endParaRPr lang="en-US" dirty="0" smtClean="0">
              <a:cs typeface="B Nazanin" panose="00000400000000000000" pitchFamily="2" charset="-78"/>
            </a:endParaRPr>
          </a:p>
          <a:p>
            <a:pPr marL="45720" indent="0" algn="just" rtl="1">
              <a:buNone/>
            </a:pPr>
            <a:endParaRPr lang="en-US" dirty="0" smtClean="0">
              <a:cs typeface="B Nazanin" panose="00000400000000000000" pitchFamily="2" charset="-78"/>
            </a:endParaRPr>
          </a:p>
          <a:p>
            <a:pPr marL="45720" indent="0" algn="just" rtl="1">
              <a:buNone/>
            </a:pPr>
            <a:r>
              <a:rPr lang="en-US" dirty="0" smtClean="0">
                <a:cs typeface="B Nazanin" panose="00000400000000000000" pitchFamily="2" charset="-78"/>
              </a:rPr>
              <a:t>10 </a:t>
            </a:r>
            <a:r>
              <a:rPr lang="ar-SA" dirty="0">
                <a:cs typeface="B Nazanin" panose="00000400000000000000" pitchFamily="2" charset="-78"/>
              </a:rPr>
              <a:t>سال طول کشید تا هی لیانگ، وسیله نقلیه مخصوص خودش را بسازد. این موتور چمدانی </a:t>
            </a:r>
            <a:r>
              <a:rPr lang="fa-IR" dirty="0">
                <a:cs typeface="B Nazanin" panose="00000400000000000000" pitchFamily="2" charset="-78"/>
              </a:rPr>
              <a:t>۱۲</a:t>
            </a:r>
            <a:r>
              <a:rPr lang="ar-SA" dirty="0">
                <a:cs typeface="B Nazanin" panose="00000400000000000000" pitchFamily="2" charset="-78"/>
              </a:rPr>
              <a:t> مایل بر ساعت حرکت می کند و با هر بار شارژ </a:t>
            </a:r>
            <a:r>
              <a:rPr lang="fa-IR" dirty="0">
                <a:cs typeface="B Nazanin" panose="00000400000000000000" pitchFamily="2" charset="-78"/>
              </a:rPr>
              <a:t>۳۰</a:t>
            </a:r>
            <a:r>
              <a:rPr lang="ar-SA" dirty="0">
                <a:cs typeface="B Nazanin" panose="00000400000000000000" pitchFamily="2" charset="-78"/>
              </a:rPr>
              <a:t> الی </a:t>
            </a:r>
            <a:r>
              <a:rPr lang="fa-IR" dirty="0">
                <a:cs typeface="B Nazanin" panose="00000400000000000000" pitchFamily="2" charset="-78"/>
              </a:rPr>
              <a:t>۴۰</a:t>
            </a:r>
            <a:r>
              <a:rPr lang="ar-SA" dirty="0">
                <a:cs typeface="B Nazanin" panose="00000400000000000000" pitchFamily="2" charset="-78"/>
              </a:rPr>
              <a:t> مایل راننده را پیش می برد</a:t>
            </a:r>
            <a:r>
              <a:rPr lang="en-US" dirty="0">
                <a:cs typeface="B Nazanin" panose="00000400000000000000" pitchFamily="2" charset="-78"/>
              </a:rPr>
              <a:t>.</a:t>
            </a:r>
          </a:p>
          <a:p>
            <a:pPr marL="45720" indent="0" algn="just" rtl="1">
              <a:buNone/>
            </a:pPr>
            <a:r>
              <a:rPr lang="ar-SA" dirty="0">
                <a:cs typeface="B Nazanin" panose="00000400000000000000" pitchFamily="2" charset="-78"/>
              </a:rPr>
              <a:t>تائو ژیانگلی با استفاده از ضایعات آهنی و سیم هایی که از فروشگاهی دست دوم با قیمت </a:t>
            </a:r>
            <a:r>
              <a:rPr lang="fa-IR" dirty="0">
                <a:cs typeface="B Nazanin" panose="00000400000000000000" pitchFamily="2" charset="-78"/>
              </a:rPr>
              <a:t>۴۹</a:t>
            </a:r>
            <a:r>
              <a:rPr lang="ar-SA" dirty="0">
                <a:cs typeface="B Nazanin" panose="00000400000000000000" pitchFamily="2" charset="-78"/>
              </a:rPr>
              <a:t> هزار دلار خریداری کرده است، روباتی بزرگ اندام ساخته. وی پس از تکمیل آن متوجه می شود روبات به قدری بزرگ است که نمی تواند آن را به حالت عادی از خانه اش بیرون ببرد</a:t>
            </a:r>
            <a:r>
              <a:rPr lang="en-US" dirty="0">
                <a:cs typeface="B Nazanin" panose="00000400000000000000" pitchFamily="2" charset="-78"/>
              </a:rPr>
              <a:t>!</a:t>
            </a:r>
          </a:p>
          <a:p>
            <a:pPr marL="45720" indent="0" algn="just" rtl="1">
              <a:buNone/>
            </a:pPr>
            <a:endParaRPr lang="en-US" dirty="0">
              <a:cs typeface="B Nazanin" panose="00000400000000000000" pitchFamily="2" charset="-78"/>
            </a:endParaRPr>
          </a:p>
        </p:txBody>
      </p:sp>
      <p:pic>
        <p:nvPicPr>
          <p:cNvPr id="4" name="Picture 3" descr="he-liang-took-ten-years-modifying-this-suitcase-vehicle-which-has-its-own-motor-and-can-reach-speeds-of-over-12-miles-an-hour-it-can-travel-30-40-miles-on-one-one-charge">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1687147" y="404664"/>
            <a:ext cx="5715000" cy="3562350"/>
          </a:xfrm>
          <a:prstGeom prst="rect">
            <a:avLst/>
          </a:prstGeom>
          <a:noFill/>
          <a:ln>
            <a:noFill/>
          </a:ln>
        </p:spPr>
      </p:pic>
    </p:spTree>
    <p:extLst>
      <p:ext uri="{BB962C8B-B14F-4D97-AF65-F5344CB8AC3E}">
        <p14:creationId xmlns:p14="http://schemas.microsoft.com/office/powerpoint/2010/main" val="12017862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endParaRPr lang="en-US"/>
          </a:p>
        </p:txBody>
      </p:sp>
    </p:spTree>
    <p:extLst>
      <p:ext uri="{BB962C8B-B14F-4D97-AF65-F5344CB8AC3E}">
        <p14:creationId xmlns:p14="http://schemas.microsoft.com/office/powerpoint/2010/main" val="1275095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endParaRPr lang="en-US"/>
          </a:p>
        </p:txBody>
      </p:sp>
    </p:spTree>
    <p:extLst>
      <p:ext uri="{BB962C8B-B14F-4D97-AF65-F5344CB8AC3E}">
        <p14:creationId xmlns:p14="http://schemas.microsoft.com/office/powerpoint/2010/main" val="3041092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endParaRPr lang="en-US"/>
          </a:p>
        </p:txBody>
      </p:sp>
    </p:spTree>
    <p:extLst>
      <p:ext uri="{BB962C8B-B14F-4D97-AF65-F5344CB8AC3E}">
        <p14:creationId xmlns:p14="http://schemas.microsoft.com/office/powerpoint/2010/main" val="3928672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7" y="4372168"/>
            <a:ext cx="7992887" cy="1143000"/>
          </a:xfrm>
        </p:spPr>
        <p:txBody>
          <a:bodyPr/>
          <a:lstStyle/>
          <a:p>
            <a:pPr marL="0" indent="0" rtl="1">
              <a:buNone/>
            </a:pPr>
            <a:r>
              <a:rPr lang="fa-IR" sz="2400" dirty="0" smtClean="0">
                <a:effectLst/>
                <a:cs typeface="B Nazanin" panose="00000400000000000000" pitchFamily="2" charset="-78"/>
              </a:rPr>
              <a:t>جوون </a:t>
            </a:r>
            <a:r>
              <a:rPr lang="ar-SA" sz="2400" dirty="0" smtClean="0">
                <a:effectLst/>
                <a:cs typeface="B Nazanin" panose="00000400000000000000" pitchFamily="2" charset="-78"/>
              </a:rPr>
              <a:t>تقریبا </a:t>
            </a:r>
            <a:r>
              <a:rPr lang="fa-IR" sz="2400" dirty="0">
                <a:effectLst/>
                <a:cs typeface="B Nazanin" panose="00000400000000000000" pitchFamily="2" charset="-78"/>
              </a:rPr>
              <a:t>۱۳۰۰</a:t>
            </a:r>
            <a:r>
              <a:rPr lang="ar-SA" sz="2400" dirty="0">
                <a:effectLst/>
                <a:cs typeface="B Nazanin" panose="00000400000000000000" pitchFamily="2" charset="-78"/>
              </a:rPr>
              <a:t> دلار خرج کرده تا این موتورسیکلت </a:t>
            </a:r>
            <a:r>
              <a:rPr lang="fa-IR" sz="2400" dirty="0">
                <a:effectLst/>
                <a:cs typeface="B Nazanin" panose="00000400000000000000" pitchFamily="2" charset="-78"/>
              </a:rPr>
              <a:t>۲</a:t>
            </a:r>
            <a:r>
              <a:rPr lang="ar-SA" sz="2400" dirty="0">
                <a:effectLst/>
                <a:cs typeface="B Nazanin" panose="00000400000000000000" pitchFamily="2" charset="-78"/>
              </a:rPr>
              <a:t>٫</a:t>
            </a:r>
            <a:r>
              <a:rPr lang="fa-IR" sz="2400" dirty="0">
                <a:effectLst/>
                <a:cs typeface="B Nazanin" panose="00000400000000000000" pitchFamily="2" charset="-78"/>
              </a:rPr>
              <a:t>۳</a:t>
            </a:r>
            <a:r>
              <a:rPr lang="ar-SA" sz="2400" dirty="0">
                <a:effectLst/>
                <a:cs typeface="B Nazanin" panose="00000400000000000000" pitchFamily="2" charset="-78"/>
              </a:rPr>
              <a:t> متری را بسازد. </a:t>
            </a:r>
            <a:r>
              <a:rPr lang="fa-IR" sz="2400" dirty="0">
                <a:effectLst/>
                <a:cs typeface="B Nazanin" panose="00000400000000000000" pitchFamily="2" charset="-78"/>
              </a:rPr>
              <a:t>۲۷۲</a:t>
            </a:r>
            <a:r>
              <a:rPr lang="ar-SA" sz="2400" dirty="0">
                <a:effectLst/>
                <a:cs typeface="B Nazanin" panose="00000400000000000000" pitchFamily="2" charset="-78"/>
              </a:rPr>
              <a:t> کیلوگرم وزن دارد و می تواند حداکثر تا سرعت </a:t>
            </a:r>
            <a:r>
              <a:rPr lang="fa-IR" sz="2400" dirty="0">
                <a:effectLst/>
                <a:cs typeface="B Nazanin" panose="00000400000000000000" pitchFamily="2" charset="-78"/>
              </a:rPr>
              <a:t>۴۰</a:t>
            </a:r>
            <a:r>
              <a:rPr lang="ar-SA" sz="2400" dirty="0">
                <a:effectLst/>
                <a:cs typeface="B Nazanin" panose="00000400000000000000" pitchFamily="2" charset="-78"/>
              </a:rPr>
              <a:t> کیلومتر بر ساعت </a:t>
            </a:r>
            <a:r>
              <a:rPr lang="ar-SA" sz="2400" dirty="0" smtClean="0">
                <a:effectLst/>
                <a:cs typeface="B Nazanin" panose="00000400000000000000" pitchFamily="2" charset="-78"/>
              </a:rPr>
              <a:t>حرکتکند</a:t>
            </a:r>
            <a:r>
              <a:rPr lang="en-US" sz="2400" dirty="0" smtClean="0">
                <a:effectLst/>
                <a:cs typeface="B Nazanin" panose="00000400000000000000" pitchFamily="2" charset="-78"/>
              </a:rPr>
              <a:t>.</a:t>
            </a:r>
            <a:r>
              <a:rPr lang="en-US" sz="2400" dirty="0">
                <a:effectLst/>
                <a:cs typeface="B Nazanin" panose="00000400000000000000" pitchFamily="2" charset="-78"/>
              </a:rPr>
              <a:t/>
            </a:r>
            <a:br>
              <a:rPr lang="en-US" sz="2400" dirty="0">
                <a:effectLst/>
                <a:cs typeface="B Nazanin" panose="00000400000000000000" pitchFamily="2" charset="-78"/>
              </a:rPr>
            </a:br>
            <a:endParaRPr lang="en-US" sz="2400" dirty="0">
              <a:cs typeface="B Nazanin" panose="00000400000000000000" pitchFamily="2" charset="-78"/>
            </a:endParaRPr>
          </a:p>
        </p:txBody>
      </p:sp>
      <p:pic>
        <p:nvPicPr>
          <p:cNvPr id="4" name="Content Placeholder 3" descr="this-78-feet-tall-home-made-motorcycle-cost-its-creator-abulajon-1300-to-create-it-weighs-600-pounds-and-can-reach-speeds-of-25-miles-per-hour">
            <a:hlinkClick r:id="rId2"/>
          </p:cNvPr>
          <p:cNvPicPr>
            <a:picLocks noGrp="1"/>
          </p:cNvPicPr>
          <p:nvPr>
            <p:ph sz="quarter" idx="13"/>
          </p:nvPr>
        </p:nvPicPr>
        <p:blipFill>
          <a:blip r:embed="rId3" cstate="print">
            <a:extLst>
              <a:ext uri="{28A0092B-C50C-407E-A947-70E740481C1C}">
                <a14:useLocalDpi xmlns:a14="http://schemas.microsoft.com/office/drawing/2010/main" val="0"/>
              </a:ext>
            </a:extLst>
          </a:blip>
          <a:srcRect/>
          <a:stretch>
            <a:fillRect/>
          </a:stretch>
        </p:blipFill>
        <p:spPr bwMode="auto">
          <a:xfrm>
            <a:off x="2411760" y="908720"/>
            <a:ext cx="4455368" cy="3024336"/>
          </a:xfrm>
          <a:prstGeom prst="rect">
            <a:avLst/>
          </a:prstGeom>
          <a:noFill/>
          <a:ln>
            <a:noFill/>
          </a:ln>
        </p:spPr>
      </p:pic>
    </p:spTree>
    <p:extLst>
      <p:ext uri="{BB962C8B-B14F-4D97-AF65-F5344CB8AC3E}">
        <p14:creationId xmlns:p14="http://schemas.microsoft.com/office/powerpoint/2010/main" val="2453384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5" y="4372168"/>
            <a:ext cx="7118176" cy="1143000"/>
          </a:xfrm>
        </p:spPr>
        <p:txBody>
          <a:bodyPr/>
          <a:lstStyle/>
          <a:p>
            <a:pPr marL="0" indent="0" rtl="1">
              <a:buNone/>
            </a:pPr>
            <a:r>
              <a:rPr lang="ar-SA" sz="2000" dirty="0">
                <a:effectLst/>
                <a:cs typeface="B Nazanin" panose="00000400000000000000" pitchFamily="2" charset="-78"/>
              </a:rPr>
              <a:t>این کشاورز چینی، </a:t>
            </a:r>
            <a:r>
              <a:rPr lang="fa-IR" sz="2000" dirty="0">
                <a:effectLst/>
                <a:cs typeface="B Nazanin" panose="00000400000000000000" pitchFamily="2" charset="-78"/>
              </a:rPr>
              <a:t>۵</a:t>
            </a:r>
            <a:r>
              <a:rPr lang="ar-SA" sz="2000" dirty="0">
                <a:effectLst/>
                <a:cs typeface="B Nazanin" panose="00000400000000000000" pitchFamily="2" charset="-78"/>
              </a:rPr>
              <a:t> ماه زمانش را صرف کرده تا زیردریایی نارنجی رنگی که می بینید را بسازد که اتفاقا به صورت موفقیت آمیزی در دریاچه محل اقامت وی تا عمق </a:t>
            </a:r>
            <a:r>
              <a:rPr lang="fa-IR" sz="2000" dirty="0">
                <a:effectLst/>
                <a:cs typeface="B Nazanin" panose="00000400000000000000" pitchFamily="2" charset="-78"/>
              </a:rPr>
              <a:t>۹</a:t>
            </a:r>
            <a:r>
              <a:rPr lang="ar-SA" sz="2000" dirty="0">
                <a:effectLst/>
                <a:cs typeface="B Nazanin" panose="00000400000000000000" pitchFamily="2" charset="-78"/>
              </a:rPr>
              <a:t> متری نفوذ کرده</a:t>
            </a:r>
            <a:r>
              <a:rPr lang="en-US" sz="2000" dirty="0">
                <a:effectLst/>
                <a:cs typeface="B Nazanin" panose="00000400000000000000" pitchFamily="2" charset="-78"/>
              </a:rPr>
              <a:t>.</a:t>
            </a:r>
            <a:br>
              <a:rPr lang="en-US" sz="2000" dirty="0">
                <a:effectLst/>
                <a:cs typeface="B Nazanin" panose="00000400000000000000" pitchFamily="2" charset="-78"/>
              </a:rPr>
            </a:br>
            <a:endParaRPr lang="en-US" sz="2000" dirty="0">
              <a:cs typeface="B Nazanin" panose="00000400000000000000" pitchFamily="2" charset="-78"/>
            </a:endParaRPr>
          </a:p>
        </p:txBody>
      </p:sp>
      <p:pic>
        <p:nvPicPr>
          <p:cNvPr id="4" name="Content Placeholder 3" descr="this-farmer-spent-five-months-building-this-diy-submarine-which-he-successfully-took-to-a-depth-of-30-feet-in-a-lake-near-his-home-town-of-dangjiangkou-in-the-hubei-province">
            <a:hlinkClick r:id="rId2"/>
          </p:cNvPr>
          <p:cNvPicPr>
            <a:picLocks noGrp="1"/>
          </p:cNvPicPr>
          <p:nvPr>
            <p:ph sz="quarter" idx="13"/>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692696"/>
            <a:ext cx="5256584" cy="3527720"/>
          </a:xfrm>
          <a:prstGeom prst="rect">
            <a:avLst/>
          </a:prstGeom>
          <a:noFill/>
          <a:ln>
            <a:noFill/>
          </a:ln>
        </p:spPr>
      </p:pic>
    </p:spTree>
    <p:extLst>
      <p:ext uri="{BB962C8B-B14F-4D97-AF65-F5344CB8AC3E}">
        <p14:creationId xmlns:p14="http://schemas.microsoft.com/office/powerpoint/2010/main" val="3423538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his-improvised-tractor-has-12-brooms-spinning-behind-it-and-is-used-to-sweep-the-streets-of-mohe-in-the-heilongjiang-province">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1705938" y="980728"/>
            <a:ext cx="5715000" cy="3733800"/>
          </a:xfrm>
          <a:prstGeom prst="rect">
            <a:avLst/>
          </a:prstGeom>
          <a:noFill/>
          <a:ln>
            <a:noFill/>
          </a:ln>
        </p:spPr>
      </p:pic>
      <p:sp>
        <p:nvSpPr>
          <p:cNvPr id="5" name="Rectangle 4"/>
          <p:cNvSpPr/>
          <p:nvPr/>
        </p:nvSpPr>
        <p:spPr>
          <a:xfrm>
            <a:off x="1187624" y="5157192"/>
            <a:ext cx="6912768" cy="954107"/>
          </a:xfrm>
          <a:prstGeom prst="rect">
            <a:avLst/>
          </a:prstGeom>
        </p:spPr>
        <p:txBody>
          <a:bodyPr wrap="square">
            <a:spAutoFit/>
          </a:bodyPr>
          <a:lstStyle/>
          <a:p>
            <a:pPr algn="r" rtl="1"/>
            <a:r>
              <a:rPr lang="ar-SA" sz="2800" dirty="0">
                <a:cs typeface="B Nazanin" panose="00000400000000000000" pitchFamily="2" charset="-78"/>
              </a:rPr>
              <a:t>پشت این تراکتور، </a:t>
            </a:r>
            <a:r>
              <a:rPr lang="fa-IR" sz="2800" dirty="0">
                <a:cs typeface="B Nazanin" panose="00000400000000000000" pitchFamily="2" charset="-78"/>
              </a:rPr>
              <a:t>۱۲</a:t>
            </a:r>
            <a:r>
              <a:rPr lang="ar-SA" sz="2800" dirty="0">
                <a:cs typeface="B Nazanin" panose="00000400000000000000" pitchFamily="2" charset="-78"/>
              </a:rPr>
              <a:t> جاروی چرخان وجود دارد که وظیفه خاکروبی خیابان های شهر کوچک موهه را به عهده گرفته</a:t>
            </a:r>
            <a:r>
              <a:rPr lang="en-US" sz="2800" dirty="0">
                <a:cs typeface="B Nazanin" panose="00000400000000000000" pitchFamily="2" charset="-78"/>
              </a:rPr>
              <a:t>.</a:t>
            </a:r>
          </a:p>
        </p:txBody>
      </p:sp>
    </p:spTree>
    <p:extLst>
      <p:ext uri="{BB962C8B-B14F-4D97-AF65-F5344CB8AC3E}">
        <p14:creationId xmlns:p14="http://schemas.microsoft.com/office/powerpoint/2010/main" val="2894214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90256"/>
            <a:ext cx="7622232" cy="1143000"/>
          </a:xfrm>
        </p:spPr>
        <p:txBody>
          <a:bodyPr/>
          <a:lstStyle/>
          <a:p>
            <a:pPr marL="0" indent="0">
              <a:buNone/>
            </a:pPr>
            <a:r>
              <a:rPr lang="ar-SA" sz="2800" dirty="0">
                <a:effectLst/>
                <a:cs typeface="B Nazanin" panose="00000400000000000000" pitchFamily="2" charset="-78"/>
              </a:rPr>
              <a:t>کشاورز و نظامی سابق. بنابراین بعید نیست وی بخواهد </a:t>
            </a:r>
            <a:r>
              <a:rPr lang="fa-IR" sz="2800" dirty="0">
                <a:effectLst/>
                <a:cs typeface="B Nazanin" panose="00000400000000000000" pitchFamily="2" charset="-78"/>
              </a:rPr>
              <a:t>۶۴۵۰</a:t>
            </a:r>
            <a:r>
              <a:rPr lang="ar-SA" sz="2800" dirty="0">
                <a:effectLst/>
                <a:cs typeface="B Nazanin" panose="00000400000000000000" pitchFamily="2" charset="-78"/>
              </a:rPr>
              <a:t> دلار هزینه کند تا تانک شخصی خودش را داشته باشد</a:t>
            </a:r>
            <a:r>
              <a:rPr lang="en-US" sz="2800" dirty="0">
                <a:effectLst/>
                <a:cs typeface="B Nazanin" panose="00000400000000000000" pitchFamily="2" charset="-78"/>
              </a:rPr>
              <a:t>.</a:t>
            </a:r>
            <a:br>
              <a:rPr lang="en-US" sz="2800" dirty="0">
                <a:effectLst/>
                <a:cs typeface="B Nazanin" panose="00000400000000000000" pitchFamily="2" charset="-78"/>
              </a:rPr>
            </a:br>
            <a:endParaRPr lang="en-US" sz="2800" dirty="0">
              <a:cs typeface="B Nazanin" panose="00000400000000000000" pitchFamily="2" charset="-78"/>
            </a:endParaRPr>
          </a:p>
        </p:txBody>
      </p:sp>
      <p:pic>
        <p:nvPicPr>
          <p:cNvPr id="4" name="Content Placeholder 3" descr="this-farmer-and-former-chinese-navy-member-spent-6450-to-create-this-homemade-replica-of-a-tank">
            <a:hlinkClick r:id="rId2"/>
          </p:cNvPr>
          <p:cNvPicPr>
            <a:picLocks noGrp="1"/>
          </p:cNvPicPr>
          <p:nvPr>
            <p:ph sz="quarter" idx="13"/>
          </p:nvPr>
        </p:nvPicPr>
        <p:blipFill>
          <a:blip r:embed="rId3" cstate="print">
            <a:extLst>
              <a:ext uri="{28A0092B-C50C-407E-A947-70E740481C1C}">
                <a14:useLocalDpi xmlns:a14="http://schemas.microsoft.com/office/drawing/2010/main" val="0"/>
              </a:ext>
            </a:extLst>
          </a:blip>
          <a:srcRect/>
          <a:stretch>
            <a:fillRect/>
          </a:stretch>
        </p:blipFill>
        <p:spPr bwMode="auto">
          <a:xfrm>
            <a:off x="1835696" y="548680"/>
            <a:ext cx="5400600" cy="3726980"/>
          </a:xfrm>
          <a:prstGeom prst="rect">
            <a:avLst/>
          </a:prstGeom>
          <a:noFill/>
          <a:ln>
            <a:noFill/>
          </a:ln>
        </p:spPr>
      </p:pic>
    </p:spTree>
    <p:extLst>
      <p:ext uri="{BB962C8B-B14F-4D97-AF65-F5344CB8AC3E}">
        <p14:creationId xmlns:p14="http://schemas.microsoft.com/office/powerpoint/2010/main" val="790234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4372168"/>
            <a:ext cx="6974160" cy="1143000"/>
          </a:xfrm>
        </p:spPr>
        <p:txBody>
          <a:bodyPr/>
          <a:lstStyle/>
          <a:p>
            <a:pPr marL="0" indent="0">
              <a:buNone/>
            </a:pPr>
            <a:r>
              <a:rPr lang="ar-SA" sz="2000" dirty="0">
                <a:effectLst/>
                <a:cs typeface="B Nazanin" panose="00000400000000000000" pitchFamily="2" charset="-78"/>
              </a:rPr>
              <a:t>لیو فولانگ یک ماشین چوبی الکترونیکی ساخته که تقریبا </a:t>
            </a:r>
            <a:r>
              <a:rPr lang="fa-IR" sz="2000" dirty="0">
                <a:effectLst/>
                <a:cs typeface="B Nazanin" panose="00000400000000000000" pitchFamily="2" charset="-78"/>
              </a:rPr>
              <a:t>۳۲</a:t>
            </a:r>
            <a:r>
              <a:rPr lang="ar-SA" sz="2000" dirty="0">
                <a:effectLst/>
                <a:cs typeface="B Nazanin" panose="00000400000000000000" pitchFamily="2" charset="-78"/>
              </a:rPr>
              <a:t> کیلومتر در ساعت حرکت می کند. برای یک تجربه خانگی این رقم بسیار </a:t>
            </a:r>
            <a:r>
              <a:rPr lang="ar-SA" sz="2000" dirty="0" smtClean="0">
                <a:effectLst/>
                <a:cs typeface="B Nazanin" panose="00000400000000000000" pitchFamily="2" charset="-78"/>
              </a:rPr>
              <a:t>بالاست</a:t>
            </a:r>
            <a:r>
              <a:rPr lang="fa-IR" sz="2000" dirty="0">
                <a:effectLst/>
                <a:cs typeface="B Nazanin" panose="00000400000000000000" pitchFamily="2" charset="-78"/>
              </a:rPr>
              <a:t>.</a:t>
            </a:r>
            <a:endParaRPr lang="en-US" sz="2000" dirty="0">
              <a:cs typeface="B Nazanin" panose="00000400000000000000" pitchFamily="2" charset="-78"/>
            </a:endParaRPr>
          </a:p>
        </p:txBody>
      </p:sp>
      <p:pic>
        <p:nvPicPr>
          <p:cNvPr id="4" name="Content Placeholder 3" descr="liu-fulong-built-this-wooden-electronic-vehicle-and-tests-it-out-below-the-car-can-reach-speeds-up-to-20-miles-an-hour-which-is-pretty-fast-for-a-homemade-experiment">
            <a:hlinkClick r:id="rId2"/>
          </p:cNvPr>
          <p:cNvPicPr>
            <a:picLocks noGrp="1"/>
          </p:cNvPicPr>
          <p:nvPr>
            <p:ph sz="quarter" idx="13"/>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908720"/>
            <a:ext cx="4887416" cy="3149392"/>
          </a:xfrm>
          <a:prstGeom prst="rect">
            <a:avLst/>
          </a:prstGeom>
          <a:noFill/>
          <a:ln>
            <a:noFill/>
          </a:ln>
        </p:spPr>
      </p:pic>
    </p:spTree>
    <p:extLst>
      <p:ext uri="{BB962C8B-B14F-4D97-AF65-F5344CB8AC3E}">
        <p14:creationId xmlns:p14="http://schemas.microsoft.com/office/powerpoint/2010/main" val="1838939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7" y="4372168"/>
            <a:ext cx="7190184" cy="1143000"/>
          </a:xfrm>
        </p:spPr>
        <p:txBody>
          <a:bodyPr/>
          <a:lstStyle/>
          <a:p>
            <a:pPr marL="0" indent="0" algn="just" rtl="1">
              <a:buNone/>
            </a:pPr>
            <a:r>
              <a:rPr lang="ar-SA" sz="1800" dirty="0" smtClean="0">
                <a:effectLst/>
                <a:cs typeface="B Nazanin" panose="00000400000000000000" pitchFamily="2" charset="-78"/>
              </a:rPr>
              <a:t>یانگ </a:t>
            </a:r>
            <a:r>
              <a:rPr lang="ar-SA" sz="1800" dirty="0">
                <a:effectLst/>
                <a:cs typeface="B Nazanin" panose="00000400000000000000" pitchFamily="2" charset="-78"/>
              </a:rPr>
              <a:t>زونگفو یک گلوله تقریبا </a:t>
            </a:r>
            <a:r>
              <a:rPr lang="fa-IR" sz="1800" dirty="0">
                <a:effectLst/>
                <a:cs typeface="B Nazanin" panose="00000400000000000000" pitchFamily="2" charset="-78"/>
              </a:rPr>
              <a:t>۶</a:t>
            </a:r>
            <a:r>
              <a:rPr lang="ar-SA" sz="1800" dirty="0">
                <a:effectLst/>
                <a:cs typeface="B Nazanin" panose="00000400000000000000" pitchFamily="2" charset="-78"/>
              </a:rPr>
              <a:t> تنی ساخته که انحصارا برای شرایط خطرناک مورد استفاده قرار می گیرد و وظیفه اش نگه داری از شخصی است که درون آن جای خودش کرده. این عکس زمانی گرفته شده که توپ آقای زونگفو با موفقیت آزمایش های سختش را پشت سر گذاشته</a:t>
            </a:r>
            <a:r>
              <a:rPr lang="en-US" sz="1800" dirty="0">
                <a:effectLst/>
                <a:cs typeface="B Nazanin" panose="00000400000000000000" pitchFamily="2" charset="-78"/>
              </a:rPr>
              <a:t>.</a:t>
            </a:r>
            <a:br>
              <a:rPr lang="en-US" sz="1800" dirty="0">
                <a:effectLst/>
                <a:cs typeface="B Nazanin" panose="00000400000000000000" pitchFamily="2" charset="-78"/>
              </a:rPr>
            </a:br>
            <a:endParaRPr lang="en-US" sz="1800" dirty="0">
              <a:cs typeface="B Nazanin" panose="00000400000000000000" pitchFamily="2" charset="-78"/>
            </a:endParaRPr>
          </a:p>
        </p:txBody>
      </p:sp>
      <p:pic>
        <p:nvPicPr>
          <p:cNvPr id="4" name="Content Placeholder 3" descr="zhang-wuyi-looks-up-as-he-squats-under-a-suction-pipe-of-his-new-submarine-that-captures-sea-cucumbers-at-his-workshop-in-wuhan-hubei-province-march-25-2013">
            <a:hlinkClick r:id="rId2"/>
          </p:cNvPr>
          <p:cNvPicPr>
            <a:picLocks noGrp="1"/>
          </p:cNvPicPr>
          <p:nvPr>
            <p:ph sz="quarter" idx="13"/>
          </p:nvPr>
        </p:nvPicPr>
        <p:blipFill>
          <a:blip r:embed="rId3" cstate="print">
            <a:extLst>
              <a:ext uri="{28A0092B-C50C-407E-A947-70E740481C1C}">
                <a14:useLocalDpi xmlns:a14="http://schemas.microsoft.com/office/drawing/2010/main" val="0"/>
              </a:ext>
            </a:extLst>
          </a:blip>
          <a:srcRect/>
          <a:stretch>
            <a:fillRect/>
          </a:stretch>
        </p:blipFill>
        <p:spPr bwMode="auto">
          <a:xfrm>
            <a:off x="2123728" y="404664"/>
            <a:ext cx="4887416" cy="3394372"/>
          </a:xfrm>
          <a:prstGeom prst="rect">
            <a:avLst/>
          </a:prstGeom>
          <a:noFill/>
          <a:ln>
            <a:noFill/>
          </a:ln>
        </p:spPr>
      </p:pic>
    </p:spTree>
    <p:extLst>
      <p:ext uri="{BB962C8B-B14F-4D97-AF65-F5344CB8AC3E}">
        <p14:creationId xmlns:p14="http://schemas.microsoft.com/office/powerpoint/2010/main" val="3716854322"/>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22</TotalTime>
  <Words>561</Words>
  <Application>Microsoft Office PowerPoint</Application>
  <PresentationFormat>On-screen Show (4:3)</PresentationFormat>
  <Paragraphs>25</Paragraphs>
  <Slides>32</Slides>
  <Notes>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Slipstream</vt:lpstr>
      <vt:lpstr>PowerPoint Presentation</vt:lpstr>
      <vt:lpstr>نام اختراع و مخترع که می آید ناخودآگاه ذهنمان به سمت نوابغی چون توماس ادیسون، هنری فورد، الکساندر بل، انیشتین و ده ها فرد برجسته دیگر می رود که تغییراتی عظیم در زندگی ما ایجاد کردند اما این روزها با گسترش دسترسی انسان به اطلاعات، مواد و دانش، هر کسی می تواند سهمی اندک در رشد سطح کیفی جامعه بشری داشته باشد.  براساس China Daily، سال گذشته، ۲۱۰ هزار پتنت اختراع در این کشور به ثبت رسیده که نسبت به سال ۲۰۱۱ با رشد ۲۵ درصدی همراه بوده است. در این مطلب قصد داریم ساخته های ساده و گاهی پیچیده برخی از افراد کاملا عادی در چین را بررسی کنیم.  </vt:lpstr>
      <vt:lpstr>PowerPoint Presentation</vt:lpstr>
      <vt:lpstr>جوون تقریبا ۱۳۰۰ دلار خرج کرده تا این موتورسیکلت ۲٫۳ متری را بسازد. ۲۷۲ کیلوگرم وزن دارد و می تواند حداکثر تا سرعت ۴۰ کیلومتر بر ساعت حرکتکند. </vt:lpstr>
      <vt:lpstr>این کشاورز چینی، ۵ ماه زمانش را صرف کرده تا زیردریایی نارنجی رنگی که می بینید را بسازد که اتفاقا به صورت موفقیت آمیزی در دریاچه محل اقامت وی تا عمق ۹ متری نفوذ کرده. </vt:lpstr>
      <vt:lpstr>PowerPoint Presentation</vt:lpstr>
      <vt:lpstr>کشاورز و نظامی سابق. بنابراین بعید نیست وی بخواهد ۶۴۵۰ دلار هزینه کند تا تانک شخصی خودش را داشته باشد. </vt:lpstr>
      <vt:lpstr>لیو فولانگ یک ماشین چوبی الکترونیکی ساخته که تقریبا ۳۲ کیلومتر در ساعت حرکت می کند. برای یک تجربه خانگی این رقم بسیار بالاست.</vt:lpstr>
      <vt:lpstr>یانگ زونگفو یک گلوله تقریبا ۶ تنی ساخته که انحصارا برای شرایط خطرناک مورد استفاده قرار می گیرد و وظیفه اش نگه داری از شخصی است که درون آن جای خودش کرده. این عکس زمانی گرفته شده که توپ آقای زونگفو با موفقیت آزمایش های سختش را پشت سر گذاشته. </vt:lpstr>
      <vt:lpstr>لی یانگلی سال ها پیش این دوچرخه دایره مانند را طراحی کرد و همان زمان لقب “بهترین وسیله نقلیه جهان” را به آن داد! </vt:lpstr>
      <vt:lpstr>ژانگ ژوئلین پیش از تست هواپیمای دست سازش درون آن نشسته و نمی داند که آیا زحمات چندین ماه گذشته اش جواب خواهند داد یا خیر. </vt:lpstr>
      <vt:lpstr>تیان شنگینگ، آهنگر ۵۵ ساله در حال تنظیم پره های هلو کوپتر دست سازش است. سان جیفا در حال تکان دادن یک تکه از ساختمان در حال ساختش. وی ۳۲ سال قبل در حادثه ای ساعد هر دو دستش را از دست می دهد. از آن جایی که توانایی تهیه جایگزین های پروتزی و مصنوعی را نداشت، برادر زاده هایش را مجبور می کند که برایش با استفاده از آهن و پلاستیک، دست مصنوعی بسازند</vt:lpstr>
      <vt:lpstr>مکانیک ۴۹ ساله ای که نامش Wu است، در حال ساختن قطعات جدید برای ربان زرد رنگش است. </vt:lpstr>
      <vt:lpstr>و بالاخره شانه دست ساخت از جنس ساز موسیقی. </vt:lpstr>
      <vt:lpstr>هواپیمای شخصی؟ چرا که نه. این کشاورز ۵۸ ساله به هیچ رویایی نه نمی گوید. </vt:lpstr>
      <vt:lpstr>ژانگ یالی ۴۹ ساله، این وسیله عجیب و غریب که اسمی هم نمی توان برایش انتخاب کرد را در سوله ای می چرخاند. شو منشنگ هم مزرعه دار و ایده پرداز دیگری است که به فکر تولید محصولات بزرگ و گران قیمت با صرف کمترین هزینه است. </vt:lpstr>
      <vt:lpstr>دینگ شیلو، تعمیرکار ماشین است و روی سطح یخ زده یک دریاچه آزمایش پرواز می کند.</vt:lpstr>
      <vt:lpstr>دوچرخه ای که در رودخانه هم شناور می شود. </vt:lpstr>
      <vt:lpstr>اوج تنبلی را در این تصویر می بینید. وو یولو یک روبات را برای حمل و نقل خودش در مزرعه به کار گرفته که اتفاقا خیلی هم آرام حرکت می کند.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نام اختراع و مخترع که می آید ناخودآگاه ذهنمان به سمت نوابغی چون توماس ادیسون، هنری فورد، الکساندر بل، انیشتین و ده ها فرد برجسته دیگر می رود که تغییراتی عظیم در زندگی ما ایجاد کردند اما این روزها با گسترش دسترسی انسان به اطلاعات، مواد و دانش، هر کسی می تواند سهمی اندک در رشد سطح کیفی جامعه بشری داشته باشد.  براساس China Daily، سال گذشته، ۲۱۰ هزار پتنت اختراع در این کشور به ثبت رسیده که نسبت به سال ۲۰۱۱ با رشد ۲۵ درصدی همراه بوده است. در این مطلب قصد داریم ساخته های ساده و گاهی پیچیده برخی از افراد کاملا عادی در چین را بررسی کنیم.</dc:title>
  <dc:creator>saeed</dc:creator>
  <cp:lastModifiedBy>saeed</cp:lastModifiedBy>
  <cp:revision>4</cp:revision>
  <dcterms:created xsi:type="dcterms:W3CDTF">2015-05-11T05:31:12Z</dcterms:created>
  <dcterms:modified xsi:type="dcterms:W3CDTF">2015-05-12T08:45:47Z</dcterms:modified>
</cp:coreProperties>
</file>